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
  </p:notesMasterIdLst>
  <p:handoutMasterIdLst>
    <p:handoutMasterId r:id="rId4"/>
  </p:handoutMasterIdLst>
  <p:sldIdLst>
    <p:sldId id="266" r:id="rId2"/>
  </p:sldIdLst>
  <p:sldSz cx="9906000" cy="6858000" type="A4"/>
  <p:notesSz cx="9872663" cy="67389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8B4D04-D424-4A9F-A69C-DA5D564D140C}">
          <p14:sldIdLst/>
        </p14:section>
        <p14:section name="タイトルなしのセクション" id="{4BAAB883-367F-49E6-95B2-CB7250A88478}">
          <p14:sldIdLst>
            <p14:sldId id="266"/>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128D"/>
    <a:srgbClr val="FF6600"/>
    <a:srgbClr val="009900"/>
    <a:srgbClr val="006600"/>
    <a:srgbClr val="FF9933"/>
    <a:srgbClr val="FF9900"/>
    <a:srgbClr val="FFFFCC"/>
    <a:srgbClr val="FFFF99"/>
    <a:srgbClr val="FFFF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50" autoAdjust="0"/>
    <p:restoredTop sz="87269" autoAdjust="0"/>
  </p:normalViewPr>
  <p:slideViewPr>
    <p:cSldViewPr>
      <p:cViewPr varScale="1">
        <p:scale>
          <a:sx n="70" d="100"/>
          <a:sy n="70" d="100"/>
        </p:scale>
        <p:origin x="84" y="7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10" d="100"/>
          <a:sy n="110" d="100"/>
        </p:scale>
        <p:origin x="36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3"/>
            <a:ext cx="4279007" cy="337218"/>
          </a:xfrm>
          <a:prstGeom prst="rect">
            <a:avLst/>
          </a:prstGeom>
        </p:spPr>
        <p:txBody>
          <a:bodyPr vert="horz" lIns="91443" tIns="45721" rIns="91443" bIns="4572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1330" y="3"/>
            <a:ext cx="4279006" cy="337218"/>
          </a:xfrm>
          <a:prstGeom prst="rect">
            <a:avLst/>
          </a:prstGeom>
        </p:spPr>
        <p:txBody>
          <a:bodyPr vert="horz" lIns="91443" tIns="45721" rIns="91443" bIns="45721" rtlCol="0"/>
          <a:lstStyle>
            <a:lvl1pPr algn="r">
              <a:defRPr sz="1200"/>
            </a:lvl1pPr>
          </a:lstStyle>
          <a:p>
            <a:fld id="{B4EB71D8-2272-4091-BE12-29923209D719}" type="datetimeFigureOut">
              <a:rPr kumimoji="1" lang="ja-JP" altLang="en-US" smtClean="0"/>
              <a:t>2024/6/8</a:t>
            </a:fld>
            <a:endParaRPr kumimoji="1" lang="ja-JP" altLang="en-US"/>
          </a:p>
        </p:txBody>
      </p:sp>
      <p:sp>
        <p:nvSpPr>
          <p:cNvPr id="4" name="フッター プレースホルダー 3"/>
          <p:cNvSpPr>
            <a:spLocks noGrp="1"/>
          </p:cNvSpPr>
          <p:nvPr>
            <p:ph type="ftr" sz="quarter" idx="2"/>
          </p:nvPr>
        </p:nvSpPr>
        <p:spPr>
          <a:xfrm>
            <a:off x="6" y="6400639"/>
            <a:ext cx="4279007" cy="337218"/>
          </a:xfrm>
          <a:prstGeom prst="rect">
            <a:avLst/>
          </a:prstGeom>
        </p:spPr>
        <p:txBody>
          <a:bodyPr vert="horz" lIns="91443" tIns="45721" rIns="91443" bIns="4572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1330" y="6400639"/>
            <a:ext cx="4279006" cy="337218"/>
          </a:xfrm>
          <a:prstGeom prst="rect">
            <a:avLst/>
          </a:prstGeom>
        </p:spPr>
        <p:txBody>
          <a:bodyPr vert="horz" lIns="91443" tIns="45721" rIns="91443" bIns="45721" rtlCol="0" anchor="b"/>
          <a:lstStyle>
            <a:lvl1pPr algn="r">
              <a:defRPr sz="1200"/>
            </a:lvl1pPr>
          </a:lstStyle>
          <a:p>
            <a:fld id="{06543EF3-BAC7-4F4F-BA12-013F9AC76D1E}" type="slidenum">
              <a:rPr kumimoji="1" lang="ja-JP" altLang="en-US" smtClean="0"/>
              <a:t>‹#›</a:t>
            </a:fld>
            <a:endParaRPr kumimoji="1" lang="ja-JP" altLang="en-US"/>
          </a:p>
        </p:txBody>
      </p:sp>
    </p:spTree>
    <p:extLst>
      <p:ext uri="{BB962C8B-B14F-4D97-AF65-F5344CB8AC3E}">
        <p14:creationId xmlns:p14="http://schemas.microsoft.com/office/powerpoint/2010/main" val="3133329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277889" cy="338297"/>
          </a:xfrm>
          <a:prstGeom prst="rect">
            <a:avLst/>
          </a:prstGeom>
        </p:spPr>
        <p:txBody>
          <a:bodyPr vert="horz" lIns="91443" tIns="45721" rIns="91443" bIns="45721"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1600" y="1"/>
            <a:ext cx="4279478" cy="338297"/>
          </a:xfrm>
          <a:prstGeom prst="rect">
            <a:avLst/>
          </a:prstGeom>
        </p:spPr>
        <p:txBody>
          <a:bodyPr vert="horz" lIns="91443" tIns="45721" rIns="91443" bIns="45721" rtlCol="0"/>
          <a:lstStyle>
            <a:lvl1pPr algn="r">
              <a:defRPr sz="1200"/>
            </a:lvl1pPr>
          </a:lstStyle>
          <a:p>
            <a:fld id="{5FF45026-5CA6-4984-88D2-833CBC4E2AE6}" type="datetimeFigureOut">
              <a:rPr kumimoji="1" lang="ja-JP" altLang="en-US" smtClean="0"/>
              <a:t>2024/6/8</a:t>
            </a:fld>
            <a:endParaRPr kumimoji="1" lang="ja-JP" altLang="en-US"/>
          </a:p>
        </p:txBody>
      </p:sp>
      <p:sp>
        <p:nvSpPr>
          <p:cNvPr id="4" name="スライド イメージ プレースホルダー 3"/>
          <p:cNvSpPr>
            <a:spLocks noGrp="1" noRot="1" noChangeAspect="1"/>
          </p:cNvSpPr>
          <p:nvPr>
            <p:ph type="sldImg" idx="2"/>
          </p:nvPr>
        </p:nvSpPr>
        <p:spPr>
          <a:xfrm>
            <a:off x="3294063" y="841375"/>
            <a:ext cx="3286125" cy="2274888"/>
          </a:xfrm>
          <a:prstGeom prst="rect">
            <a:avLst/>
          </a:prstGeom>
          <a:noFill/>
          <a:ln w="12700">
            <a:solidFill>
              <a:prstClr val="black"/>
            </a:solidFill>
          </a:ln>
        </p:spPr>
        <p:txBody>
          <a:bodyPr vert="horz" lIns="91443" tIns="45721" rIns="91443" bIns="45721" rtlCol="0" anchor="ctr"/>
          <a:lstStyle/>
          <a:p>
            <a:endParaRPr lang="ja-JP" altLang="en-US"/>
          </a:p>
        </p:txBody>
      </p:sp>
      <p:sp>
        <p:nvSpPr>
          <p:cNvPr id="5" name="ノート プレースホルダー 4"/>
          <p:cNvSpPr>
            <a:spLocks noGrp="1"/>
          </p:cNvSpPr>
          <p:nvPr>
            <p:ph type="body" sz="quarter" idx="3"/>
          </p:nvPr>
        </p:nvSpPr>
        <p:spPr>
          <a:xfrm>
            <a:off x="988060" y="3243204"/>
            <a:ext cx="7898130" cy="2653964"/>
          </a:xfrm>
          <a:prstGeom prst="rect">
            <a:avLst/>
          </a:prstGeom>
        </p:spPr>
        <p:txBody>
          <a:bodyPr vert="horz" lIns="91443" tIns="45721" rIns="91443" bIns="4572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00641"/>
            <a:ext cx="4277889" cy="338297"/>
          </a:xfrm>
          <a:prstGeom prst="rect">
            <a:avLst/>
          </a:prstGeom>
        </p:spPr>
        <p:txBody>
          <a:bodyPr vert="horz" lIns="91443" tIns="45721" rIns="91443" bIns="4572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1600" y="6400641"/>
            <a:ext cx="4279478" cy="338297"/>
          </a:xfrm>
          <a:prstGeom prst="rect">
            <a:avLst/>
          </a:prstGeom>
        </p:spPr>
        <p:txBody>
          <a:bodyPr vert="horz" lIns="91443" tIns="45721" rIns="91443" bIns="45721" rtlCol="0" anchor="b"/>
          <a:lstStyle>
            <a:lvl1pPr algn="r">
              <a:defRPr sz="1200"/>
            </a:lvl1pPr>
          </a:lstStyle>
          <a:p>
            <a:fld id="{B554DDFB-E02D-4F86-97A7-D760F6E0C08E}" type="slidenum">
              <a:rPr kumimoji="1" lang="ja-JP" altLang="en-US" smtClean="0"/>
              <a:t>‹#›</a:t>
            </a:fld>
            <a:endParaRPr kumimoji="1" lang="ja-JP" altLang="en-US"/>
          </a:p>
        </p:txBody>
      </p:sp>
    </p:spTree>
    <p:extLst>
      <p:ext uri="{BB962C8B-B14F-4D97-AF65-F5344CB8AC3E}">
        <p14:creationId xmlns:p14="http://schemas.microsoft.com/office/powerpoint/2010/main" val="41814063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HGP創英角ﾎﾟｯﾌﾟ体" panose="040B0A00000000000000" pitchFamily="50" charset="-128"/>
              <a:ea typeface="HGP創英角ﾎﾟｯﾌﾟ体" panose="040B0A00000000000000" pitchFamily="50" charset="-128"/>
            </a:endParaRPr>
          </a:p>
        </p:txBody>
      </p:sp>
      <p:sp>
        <p:nvSpPr>
          <p:cNvPr id="4" name="スライド番号プレースホルダー 3"/>
          <p:cNvSpPr>
            <a:spLocks noGrp="1"/>
          </p:cNvSpPr>
          <p:nvPr>
            <p:ph type="sldNum" sz="quarter" idx="10"/>
          </p:nvPr>
        </p:nvSpPr>
        <p:spPr/>
        <p:txBody>
          <a:bodyPr/>
          <a:lstStyle/>
          <a:p>
            <a:fld id="{B554DDFB-E02D-4F86-97A7-D760F6E0C08E}" type="slidenum">
              <a:rPr kumimoji="1" lang="ja-JP" altLang="en-US" smtClean="0"/>
              <a:t>1</a:t>
            </a:fld>
            <a:endParaRPr kumimoji="1" lang="ja-JP" altLang="en-US"/>
          </a:p>
        </p:txBody>
      </p:sp>
    </p:spTree>
    <p:extLst>
      <p:ext uri="{BB962C8B-B14F-4D97-AF65-F5344CB8AC3E}">
        <p14:creationId xmlns:p14="http://schemas.microsoft.com/office/powerpoint/2010/main" val="923563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3023211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186064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6577" y="274639"/>
            <a:ext cx="7078663"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358930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4228298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2268451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1826801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3700815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3298021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10404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3263321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4604FFF-3158-4685-BED2-6DB0C8A52199}" type="datetimeFigureOut">
              <a:rPr kumimoji="1" lang="ja-JP" altLang="en-US" smtClean="0"/>
              <a:t>2024/6/8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94674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66">
            <a:alpha val="40000"/>
          </a:srgb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04FFF-3158-4685-BED2-6DB0C8A52199}" type="datetimeFigureOut">
              <a:rPr kumimoji="1" lang="ja-JP" altLang="en-US" smtClean="0"/>
              <a:t>2024/6/8</a:t>
            </a:fld>
            <a:endParaRPr kumimoji="1" lang="ja-JP" altLang="en-US"/>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41FC2-D6DA-4FCF-A367-430AD3617F3B}" type="slidenum">
              <a:rPr kumimoji="1" lang="ja-JP" altLang="en-US" smtClean="0"/>
              <a:t>‹#›</a:t>
            </a:fld>
            <a:endParaRPr kumimoji="1" lang="ja-JP" altLang="en-US"/>
          </a:p>
        </p:txBody>
      </p:sp>
    </p:spTree>
    <p:extLst>
      <p:ext uri="{BB962C8B-B14F-4D97-AF65-F5344CB8AC3E}">
        <p14:creationId xmlns:p14="http://schemas.microsoft.com/office/powerpoint/2010/main" val="2831100881"/>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eg"/><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コンテンツ プレースホルダー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57041" y="-95180"/>
            <a:ext cx="5037846" cy="3424290"/>
          </a:xfrm>
          <a:prstGeom prst="rect">
            <a:avLst/>
          </a:prstGeom>
        </p:spPr>
      </p:pic>
      <p:pic>
        <p:nvPicPr>
          <p:cNvPr id="2" name="図 1"/>
          <p:cNvPicPr>
            <a:picLocks noChangeAspect="1"/>
          </p:cNvPicPr>
          <p:nvPr/>
        </p:nvPicPr>
        <p:blipFill>
          <a:blip r:embed="rId4">
            <a:extLst>
              <a:ext uri="{BEBA8EAE-BF5A-486C-A8C5-ECC9F3942E4B}">
                <a14:imgProps xmlns:a14="http://schemas.microsoft.com/office/drawing/2010/main">
                  <a14:imgLayer r:embed="rId5">
                    <a14:imgEffect>
                      <a14:sharpenSoften amount="-49000"/>
                    </a14:imgEffect>
                  </a14:imgLayer>
                </a14:imgProps>
              </a:ext>
              <a:ext uri="{28A0092B-C50C-407E-A947-70E740481C1C}">
                <a14:useLocalDpi xmlns:a14="http://schemas.microsoft.com/office/drawing/2010/main" val="0"/>
              </a:ext>
            </a:extLst>
          </a:blip>
          <a:stretch>
            <a:fillRect/>
          </a:stretch>
        </p:blipFill>
        <p:spPr>
          <a:xfrm>
            <a:off x="-22990" y="-92683"/>
            <a:ext cx="4918495" cy="3424289"/>
          </a:xfrm>
          <a:prstGeom prst="rect">
            <a:avLst/>
          </a:prstGeom>
        </p:spPr>
      </p:pic>
      <p:sp>
        <p:nvSpPr>
          <p:cNvPr id="4" name="テキスト ボックス 3"/>
          <p:cNvSpPr txBox="1"/>
          <p:nvPr/>
        </p:nvSpPr>
        <p:spPr>
          <a:xfrm>
            <a:off x="150921" y="3482592"/>
            <a:ext cx="9603091" cy="4349909"/>
          </a:xfrm>
          <a:prstGeom prst="rect">
            <a:avLst/>
          </a:prstGeom>
          <a:noFill/>
        </p:spPr>
        <p:txBody>
          <a:bodyPr wrap="square" rtlCol="0">
            <a:spAutoFit/>
          </a:bodyPr>
          <a:lstStyle/>
          <a:p>
            <a:r>
              <a:rPr lang="ja-JP" altLang="en-US" sz="2400" b="1" u="sng" spc="300"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日時</a:t>
            </a:r>
            <a:r>
              <a:rPr lang="en-US" altLang="ja-JP" sz="2400" b="1" u="sng" spc="300"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2400" b="1" u="sng" spc="300"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７月１１日</a:t>
            </a:r>
            <a:r>
              <a:rPr lang="ja-JP" altLang="en-US" sz="2400" b="1" u="sng"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（木）１４：００～１５：００</a:t>
            </a:r>
            <a:endParaRPr lang="en-US" altLang="ja-JP" sz="2400" b="1" u="sng"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endParaRPr>
          </a:p>
          <a:p>
            <a:pPr>
              <a:spcBef>
                <a:spcPts val="1000"/>
              </a:spcBef>
            </a:pPr>
            <a:r>
              <a:rPr lang="ja-JP" altLang="en-US"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会場：神明いきいきプラザ　</a:t>
            </a:r>
            <a:r>
              <a:rPr lang="en-US" altLang="ja-JP"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4</a:t>
            </a:r>
            <a:r>
              <a:rPr lang="ja-JP" altLang="en-US"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階　集会室</a:t>
            </a:r>
            <a:r>
              <a:rPr lang="en-US" altLang="ja-JP"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B</a:t>
            </a:r>
            <a:r>
              <a:rPr lang="ja-JP" altLang="en-US"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rPr>
              <a:t>　</a:t>
            </a:r>
            <a:endParaRPr lang="en-US" altLang="ja-JP" sz="2200" b="1" dirty="0">
              <a:ln w="9525">
                <a:solidFill>
                  <a:schemeClr val="tx1">
                    <a:lumMod val="75000"/>
                    <a:lumOff val="25000"/>
                  </a:schemeClr>
                </a:solidFill>
              </a:ln>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b="1" dirty="0">
                <a:latin typeface="BIZ UDPゴシック" panose="020B0400000000000000" pitchFamily="50" charset="-128"/>
                <a:ea typeface="BIZ UDPゴシック" panose="020B0400000000000000" pitchFamily="50" charset="-128"/>
                <a:cs typeface="メイリオ" panose="020B0604030504040204" pitchFamily="50" charset="-128"/>
              </a:rPr>
              <a:t>●参加費：無料</a:t>
            </a:r>
            <a:endParaRPr lang="en-US" altLang="ja-JP" b="1"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spcBef>
                <a:spcPts val="600"/>
              </a:spcBef>
            </a:pPr>
            <a:r>
              <a:rPr lang="ja-JP" altLang="en-US" b="1" dirty="0">
                <a:latin typeface="BIZ UDPゴシック" panose="020B0400000000000000" pitchFamily="50" charset="-128"/>
                <a:ea typeface="BIZ UDPゴシック" panose="020B0400000000000000" pitchFamily="50" charset="-128"/>
                <a:cs typeface="メイリオ" panose="020B0604030504040204" pitchFamily="50" charset="-128"/>
              </a:rPr>
              <a:t>●定　員：</a:t>
            </a:r>
            <a:r>
              <a:rPr lang="en-US" altLang="ja-JP" b="1" dirty="0">
                <a:latin typeface="BIZ UDPゴシック" panose="020B0400000000000000" pitchFamily="50" charset="-128"/>
                <a:ea typeface="BIZ UDPゴシック" panose="020B0400000000000000" pitchFamily="50" charset="-128"/>
                <a:cs typeface="メイリオ" panose="020B0604030504040204" pitchFamily="50" charset="-128"/>
              </a:rPr>
              <a:t>20</a:t>
            </a:r>
            <a:r>
              <a:rPr lang="ja-JP" altLang="en-US" b="1" dirty="0">
                <a:latin typeface="BIZ UDPゴシック" panose="020B0400000000000000" pitchFamily="50" charset="-128"/>
                <a:ea typeface="BIZ UDPゴシック" panose="020B0400000000000000" pitchFamily="50" charset="-128"/>
                <a:cs typeface="メイリオ" panose="020B0604030504040204" pitchFamily="50" charset="-128"/>
              </a:rPr>
              <a:t>名</a:t>
            </a:r>
            <a:r>
              <a:rPr lang="en-US" altLang="ja-JP" b="1"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b="1" dirty="0">
                <a:latin typeface="BIZ UDPゴシック" panose="020B0400000000000000" pitchFamily="50" charset="-128"/>
                <a:ea typeface="BIZ UDPゴシック" panose="020B0400000000000000" pitchFamily="50" charset="-128"/>
                <a:cs typeface="メイリオ" panose="020B0604030504040204" pitchFamily="50" charset="-128"/>
              </a:rPr>
              <a:t>申し込み順</a:t>
            </a:r>
            <a:r>
              <a:rPr lang="en-US" altLang="ja-JP" b="1" dirty="0">
                <a:latin typeface="BIZ UDPゴシック" panose="020B0400000000000000" pitchFamily="50" charset="-128"/>
                <a:ea typeface="BIZ UDPゴシック" panose="020B0400000000000000" pitchFamily="50" charset="-128"/>
                <a:cs typeface="メイリオ" panose="020B0604030504040204" pitchFamily="50" charset="-128"/>
              </a:rPr>
              <a:t>】</a:t>
            </a:r>
          </a:p>
          <a:p>
            <a:pPr>
              <a:spcBef>
                <a:spcPts val="600"/>
              </a:spcBef>
            </a:pPr>
            <a:r>
              <a:rPr lang="ja-JP" altLang="en-US" b="1" dirty="0">
                <a:latin typeface="BIZ UDPゴシック" panose="020B0400000000000000" pitchFamily="50" charset="-128"/>
                <a:ea typeface="BIZ UDPゴシック" panose="020B0400000000000000" pitchFamily="50" charset="-128"/>
                <a:cs typeface="メイリオ" panose="020B0604030504040204" pitchFamily="50" charset="-128"/>
              </a:rPr>
              <a:t>●申込み先：芝地区高齢者相談センター</a:t>
            </a:r>
            <a:endParaRPr lang="en-US" altLang="ja-JP" b="1"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spcBef>
                <a:spcPts val="400"/>
              </a:spcBef>
            </a:pPr>
            <a:r>
              <a:rPr lang="ja-JP" altLang="en-US" dirty="0">
                <a:latin typeface="BIZ UDPゴシック" panose="020B0400000000000000" pitchFamily="50" charset="-128"/>
                <a:ea typeface="BIZ UDPゴシック" panose="020B0400000000000000" pitchFamily="50" charset="-128"/>
                <a:cs typeface="メイリオ" panose="020B0604030504040204" pitchFamily="50" charset="-128"/>
              </a:rPr>
              <a:t>　　　　　　</a:t>
            </a:r>
            <a:r>
              <a:rPr lang="ja-JP" altLang="en-US" b="1" u="sng" dirty="0">
                <a:latin typeface="BIZ UDPゴシック" panose="020B0400000000000000" pitchFamily="50" charset="-128"/>
                <a:ea typeface="BIZ UDPゴシック" panose="020B0400000000000000" pitchFamily="50" charset="-128"/>
                <a:cs typeface="メイリオ" panose="020B0604030504040204" pitchFamily="50" charset="-128"/>
              </a:rPr>
              <a:t>☎０３</a:t>
            </a:r>
            <a:r>
              <a:rPr lang="en-US" altLang="ja-JP" b="1" u="sng"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b="1" u="sng" dirty="0">
                <a:latin typeface="BIZ UDPゴシック" panose="020B0400000000000000" pitchFamily="50" charset="-128"/>
                <a:ea typeface="BIZ UDPゴシック" panose="020B0400000000000000" pitchFamily="50" charset="-128"/>
                <a:cs typeface="メイリオ" panose="020B0604030504040204" pitchFamily="50" charset="-128"/>
              </a:rPr>
              <a:t>５２３２</a:t>
            </a:r>
            <a:r>
              <a:rPr lang="en-US" altLang="ja-JP" b="1" u="sng"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b="1" u="sng" dirty="0">
                <a:latin typeface="BIZ UDPゴシック" panose="020B0400000000000000" pitchFamily="50" charset="-128"/>
                <a:ea typeface="BIZ UDPゴシック" panose="020B0400000000000000" pitchFamily="50" charset="-128"/>
                <a:cs typeface="メイリオ" panose="020B0604030504040204" pitchFamily="50" charset="-128"/>
              </a:rPr>
              <a:t>０８４０</a:t>
            </a:r>
            <a:endParaRPr lang="en-US" altLang="ja-JP" b="1" u="sng" dirty="0">
              <a:latin typeface="BIZ UDPゴシック" panose="020B0400000000000000" pitchFamily="50" charset="-128"/>
              <a:ea typeface="BIZ UDPゴシック" panose="020B0400000000000000" pitchFamily="50" charset="-128"/>
              <a:cs typeface="メイリオ" panose="020B0604030504040204" pitchFamily="50" charset="-128"/>
            </a:endParaRPr>
          </a:p>
          <a:p>
            <a:pPr>
              <a:spcBef>
                <a:spcPts val="600"/>
              </a:spcBef>
            </a:pP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600" b="1">
                <a:latin typeface="BIZ UDPゴシック" panose="020B0400000000000000" pitchFamily="50" charset="-128"/>
                <a:ea typeface="BIZ UDPゴシック" panose="020B0400000000000000" pitchFamily="50" charset="-128"/>
                <a:cs typeface="メイリオ" panose="020B0604030504040204" pitchFamily="50" charset="-128"/>
              </a:rPr>
              <a:t>締め切り：７月９日（火）</a:t>
            </a:r>
            <a:r>
              <a:rPr lang="ja-JP" altLang="en-US" sz="1600" b="1" dirty="0">
                <a:latin typeface="BIZ UDPゴシック" panose="020B0400000000000000" pitchFamily="50" charset="-128"/>
                <a:ea typeface="BIZ UDPゴシック" panose="020B0400000000000000" pitchFamily="50" charset="-128"/>
                <a:cs typeface="メイリオ" panose="020B0604030504040204" pitchFamily="50" charset="-128"/>
              </a:rPr>
              <a:t>まで</a:t>
            </a:r>
            <a:endParaRPr lang="en-US" altLang="ja-JP" sz="1600" b="1" dirty="0">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600" b="1" u="sng" spc="3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spc="3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u="sng" spc="30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p>
        </p:txBody>
      </p:sp>
      <p:sp>
        <p:nvSpPr>
          <p:cNvPr id="3" name="テキスト ボックス 2"/>
          <p:cNvSpPr txBox="1"/>
          <p:nvPr/>
        </p:nvSpPr>
        <p:spPr>
          <a:xfrm>
            <a:off x="26092" y="6158652"/>
            <a:ext cx="8320102" cy="492443"/>
          </a:xfrm>
          <a:prstGeom prst="rect">
            <a:avLst/>
          </a:prstGeom>
          <a:noFill/>
        </p:spPr>
        <p:txBody>
          <a:bodyPr wrap="square" rtlCol="0">
            <a:spAutoFit/>
          </a:bodyPr>
          <a:lstStyle/>
          <a:p>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主催</a:t>
            </a: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芝地区高齢者相談センター　</a:t>
            </a: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共催</a:t>
            </a:r>
            <a:r>
              <a:rPr lang="en-US" altLang="ja-JP" sz="1400" b="1" dirty="0">
                <a:latin typeface="BIZ UDPゴシック" panose="020B0400000000000000" pitchFamily="50" charset="-128"/>
                <a:ea typeface="BIZ UDPゴシック" panose="020B0400000000000000" pitchFamily="50" charset="-128"/>
                <a:cs typeface="メイリオ" panose="020B0604030504040204" pitchFamily="50" charset="-128"/>
              </a:rPr>
              <a:t>】</a:t>
            </a:r>
            <a:r>
              <a:rPr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rPr>
              <a:t>神明いきいきプラザ</a:t>
            </a:r>
            <a:endParaRPr kumimoji="1" lang="ja-JP" altLang="en-US" sz="140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pic>
        <p:nvPicPr>
          <p:cNvPr id="28" name="Picture 2" descr="\\LS-WVLE60\shimmei-share\05広報\08素材\地図・交通アクセス\プラザ神明map.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083228" y="4463408"/>
            <a:ext cx="2100373" cy="1852260"/>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sp>
        <p:nvSpPr>
          <p:cNvPr id="7" name="テキスト ボックス 6"/>
          <p:cNvSpPr txBox="1"/>
          <p:nvPr/>
        </p:nvSpPr>
        <p:spPr>
          <a:xfrm>
            <a:off x="12631304" y="1205102"/>
            <a:ext cx="2792509" cy="1815882"/>
          </a:xfrm>
          <a:prstGeom prst="rect">
            <a:avLst/>
          </a:prstGeom>
          <a:noFill/>
        </p:spPr>
        <p:txBody>
          <a:bodyPr wrap="square" rtlCol="0">
            <a:spAutoFit/>
          </a:bodyPr>
          <a:lstStyle/>
          <a:p>
            <a:r>
              <a:rPr lang="ja-JP" altLang="en-US" sz="1400" dirty="0">
                <a:solidFill>
                  <a:schemeClr val="accent2">
                    <a:lumMod val="50000"/>
                  </a:schemeClr>
                </a:solidFill>
                <a:latin typeface="メイリオ" panose="020B0604030504040204" pitchFamily="50" charset="-128"/>
                <a:ea typeface="メイリオ" panose="020B0604030504040204" pitchFamily="50" charset="-128"/>
              </a:rPr>
              <a:t>講演後に相談ごとや質問にお答えする時間を設けています。</a:t>
            </a:r>
            <a:endParaRPr lang="en-US" altLang="ja-JP" sz="1400" dirty="0">
              <a:solidFill>
                <a:schemeClr val="accent2">
                  <a:lumMod val="50000"/>
                </a:schemeClr>
              </a:solidFill>
              <a:latin typeface="メイリオ" panose="020B0604030504040204" pitchFamily="50" charset="-128"/>
              <a:ea typeface="メイリオ" panose="020B0604030504040204" pitchFamily="50" charset="-128"/>
            </a:endParaRPr>
          </a:p>
          <a:p>
            <a:r>
              <a:rPr lang="ja-JP" altLang="en-US" sz="1400" dirty="0">
                <a:solidFill>
                  <a:schemeClr val="accent2">
                    <a:lumMod val="50000"/>
                  </a:schemeClr>
                </a:solidFill>
                <a:latin typeface="メイリオ" panose="020B0604030504040204" pitchFamily="50" charset="-128"/>
                <a:ea typeface="メイリオ" panose="020B0604030504040204" pitchFamily="50" charset="-128"/>
              </a:rPr>
              <a:t>管理栄養士や看護師（高齢者相談センター相談員）がお伺いします。どうぞお気軽にご参加、ご相談ください。</a:t>
            </a:r>
            <a:endParaRPr lang="en-US" altLang="ja-JP" sz="1400" dirty="0">
              <a:solidFill>
                <a:schemeClr val="accent2">
                  <a:lumMod val="50000"/>
                </a:schemeClr>
              </a:solidFill>
              <a:latin typeface="メイリオ" panose="020B0604030504040204" pitchFamily="50" charset="-128"/>
              <a:ea typeface="メイリオ" panose="020B0604030504040204" pitchFamily="50" charset="-128"/>
            </a:endParaRPr>
          </a:p>
          <a:p>
            <a:endParaRPr lang="en-US" altLang="ja-JP" sz="1400" b="1" dirty="0">
              <a:solidFill>
                <a:schemeClr val="accent2">
                  <a:lumMod val="50000"/>
                </a:schemeClr>
              </a:solidFill>
              <a:latin typeface="メイリオ" panose="020B0604030504040204" pitchFamily="50" charset="-128"/>
              <a:ea typeface="メイリオ" panose="020B0604030504040204" pitchFamily="50" charset="-128"/>
            </a:endParaRPr>
          </a:p>
          <a:p>
            <a:endParaRPr kumimoji="1" lang="ja-JP" altLang="en-US" sz="1400" b="1" dirty="0">
              <a:solidFill>
                <a:schemeClr val="accent2">
                  <a:lumMod val="50000"/>
                </a:schemeClr>
              </a:solidFill>
              <a:latin typeface="メイリオ" panose="020B0604030504040204" pitchFamily="50" charset="-128"/>
              <a:ea typeface="メイリオ" panose="020B0604030504040204" pitchFamily="50" charset="-128"/>
            </a:endParaRPr>
          </a:p>
        </p:txBody>
      </p:sp>
      <p:sp>
        <p:nvSpPr>
          <p:cNvPr id="29" name="テキスト ボックス 28">
            <a:extLst>
              <a:ext uri="{FF2B5EF4-FFF2-40B4-BE49-F238E27FC236}">
                <a16:creationId xmlns:a16="http://schemas.microsoft.com/office/drawing/2014/main" id="{0394CEB0-BA3B-4392-92AF-C048555A13AB}"/>
              </a:ext>
            </a:extLst>
          </p:cNvPr>
          <p:cNvSpPr txBox="1"/>
          <p:nvPr/>
        </p:nvSpPr>
        <p:spPr>
          <a:xfrm>
            <a:off x="10669274" y="1291762"/>
            <a:ext cx="1452294" cy="1815882"/>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マスク着用、</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手指消毒、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三密を避ける等の感染予防対策をお願いしています。</a:t>
            </a:r>
            <a:endParaRPr lang="en-US" altLang="ja-JP" sz="1400" dirty="0">
              <a:latin typeface="メイリオ" panose="020B0604030504040204" pitchFamily="50" charset="-128"/>
              <a:ea typeface="メイリオ" panose="020B0604030504040204" pitchFamily="50" charset="-128"/>
            </a:endParaRPr>
          </a:p>
          <a:p>
            <a:endParaRPr lang="ja-JP" altLang="en-US" sz="1400" dirty="0">
              <a:latin typeface="メイリオ" panose="020B0604030504040204" pitchFamily="50" charset="-128"/>
              <a:ea typeface="メイリオ" panose="020B0604030504040204" pitchFamily="50" charset="-128"/>
            </a:endParaRPr>
          </a:p>
          <a:p>
            <a:endParaRPr kumimoji="1" lang="ja-JP" altLang="en-US" sz="1400"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64863" y="4841"/>
            <a:ext cx="8936566" cy="1261884"/>
          </a:xfrm>
          <a:prstGeom prst="rect">
            <a:avLst/>
          </a:prstGeom>
          <a:noFill/>
          <a:effectLst>
            <a:softEdge rad="31750"/>
          </a:effectLst>
        </p:spPr>
        <p:txBody>
          <a:bodyPr wrap="square" lIns="91440" tIns="45720" rIns="91440" bIns="45720">
            <a:spAutoFit/>
          </a:bodyPr>
          <a:lstStyle/>
          <a:p>
            <a:pPr>
              <a:lnSpc>
                <a:spcPct val="150000"/>
              </a:lnSpc>
            </a:pPr>
            <a:r>
              <a:rPr lang="ja-JP" altLang="en-US" sz="2400" b="1" dirty="0">
                <a:ln>
                  <a:solidFill>
                    <a:schemeClr val="tx1"/>
                  </a:solidFill>
                </a:ln>
                <a:solidFill>
                  <a:srgbClr val="FF0000"/>
                </a:solidFill>
                <a:latin typeface="BIZ UDPゴシック" panose="020B0400000000000000" pitchFamily="50" charset="-128"/>
                <a:ea typeface="BIZ UDPゴシック" panose="020B0400000000000000" pitchFamily="50" charset="-128"/>
              </a:rPr>
              <a:t>神明</a:t>
            </a:r>
            <a:r>
              <a:rPr lang="en-US" altLang="ja-JP" sz="2400" b="1" dirty="0">
                <a:ln>
                  <a:solidFill>
                    <a:schemeClr val="tx1"/>
                  </a:solidFill>
                </a:ln>
                <a:solidFill>
                  <a:srgbClr val="FFC000"/>
                </a:solidFill>
                <a:latin typeface="BIZ UDPゴシック" panose="020B0400000000000000" pitchFamily="50" charset="-128"/>
                <a:ea typeface="BIZ UDPゴシック" panose="020B0400000000000000" pitchFamily="50" charset="-128"/>
              </a:rPr>
              <a:t>de</a:t>
            </a:r>
            <a:r>
              <a:rPr lang="ja-JP" altLang="en-US" sz="2400" b="1" dirty="0">
                <a:ln>
                  <a:solidFill>
                    <a:schemeClr val="tx1"/>
                  </a:solidFill>
                </a:ln>
                <a:solidFill>
                  <a:srgbClr val="FF0000"/>
                </a:solidFill>
                <a:latin typeface="BIZ UDPゴシック" panose="020B0400000000000000" pitchFamily="50" charset="-128"/>
                <a:ea typeface="BIZ UDPゴシック" panose="020B0400000000000000" pitchFamily="50" charset="-128"/>
              </a:rPr>
              <a:t>オレンジカフェ</a:t>
            </a:r>
            <a:endParaRPr lang="en-US" altLang="ja-JP" sz="2400" b="1" dirty="0">
              <a:ln>
                <a:solidFill>
                  <a:schemeClr val="tx1"/>
                </a:solidFill>
              </a:ln>
              <a:solidFill>
                <a:schemeClr val="accent6">
                  <a:lumMod val="75000"/>
                </a:schemeClr>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r>
              <a:rPr lang="ja-JP" altLang="en-US" sz="4000" b="1" dirty="0">
                <a:ln>
                  <a:solidFill>
                    <a:schemeClr val="tx1"/>
                  </a:solidFill>
                </a:ln>
                <a:solidFill>
                  <a:schemeClr val="accent6">
                    <a:lumMod val="75000"/>
                  </a:schemeClr>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a:t>
            </a:r>
            <a:r>
              <a:rPr lang="ja-JP" altLang="en-US" sz="3600" b="1" dirty="0">
                <a:ln>
                  <a:solidFill>
                    <a:schemeClr val="tx1"/>
                  </a:solidFill>
                </a:ln>
                <a:solidFill>
                  <a:schemeClr val="accent6">
                    <a:lumMod val="75000"/>
                  </a:schemeClr>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知って得する！福祉用具のあれこれ</a:t>
            </a:r>
            <a:r>
              <a:rPr lang="ja-JP" altLang="en-US" sz="4000" b="1" dirty="0">
                <a:ln>
                  <a:solidFill>
                    <a:schemeClr val="tx1"/>
                  </a:solidFill>
                </a:ln>
                <a:solidFill>
                  <a:schemeClr val="accent6">
                    <a:lumMod val="75000"/>
                  </a:schemeClr>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メイリオ" panose="020B0604030504040204" pitchFamily="50" charset="-128"/>
              </a:rPr>
              <a:t>」</a:t>
            </a:r>
            <a:endParaRPr lang="en-US" altLang="ja-JP" sz="1200" b="1" dirty="0">
              <a:ln>
                <a:solidFill>
                  <a:schemeClr val="bg1"/>
                </a:solidFill>
              </a:ln>
              <a:solidFill>
                <a:srgbClr val="7030A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16" name="角丸四角形 15"/>
          <p:cNvSpPr/>
          <p:nvPr/>
        </p:nvSpPr>
        <p:spPr>
          <a:xfrm>
            <a:off x="297791" y="1449594"/>
            <a:ext cx="7998568" cy="1703184"/>
          </a:xfrm>
          <a:prstGeom prst="roundRect">
            <a:avLst/>
          </a:prstGeom>
          <a:solidFill>
            <a:schemeClr val="bg1">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41199" y="1508566"/>
            <a:ext cx="7853724" cy="1554272"/>
          </a:xfrm>
          <a:prstGeom prst="rect">
            <a:avLst/>
          </a:prstGeom>
          <a:noFill/>
        </p:spPr>
        <p:txBody>
          <a:bodyPr wrap="square" rtlCol="0">
            <a:spAutoFit/>
          </a:bodyPr>
          <a:lstStyle/>
          <a:p>
            <a:r>
              <a:rPr kumimoji="1" lang="ja-JP" altLang="en-US" sz="1900" b="1" dirty="0">
                <a:latin typeface="BIZ UDPゴシック" panose="020B0400000000000000" pitchFamily="50" charset="-128"/>
                <a:ea typeface="BIZ UDPゴシック" panose="020B0400000000000000" pitchFamily="50" charset="-128"/>
              </a:rPr>
              <a:t>歩行をサポートしてくれる杖などの福祉用具の正しい選び方を</a:t>
            </a:r>
            <a:endParaRPr kumimoji="1" lang="en-US" altLang="ja-JP" sz="1900" b="1" dirty="0">
              <a:latin typeface="BIZ UDPゴシック" panose="020B0400000000000000" pitchFamily="50" charset="-128"/>
              <a:ea typeface="BIZ UDPゴシック" panose="020B0400000000000000" pitchFamily="50" charset="-128"/>
            </a:endParaRPr>
          </a:p>
          <a:p>
            <a:r>
              <a:rPr kumimoji="1" lang="ja-JP" altLang="en-US" sz="1900" b="1" dirty="0">
                <a:solidFill>
                  <a:srgbClr val="BE128D"/>
                </a:solidFill>
                <a:latin typeface="BIZ UDPゴシック" panose="020B0400000000000000" pitchFamily="50" charset="-128"/>
                <a:ea typeface="BIZ UDPゴシック" panose="020B0400000000000000" pitchFamily="50" charset="-128"/>
              </a:rPr>
              <a:t>福祉用具専門相談員</a:t>
            </a:r>
            <a:r>
              <a:rPr kumimoji="1" lang="ja-JP" altLang="en-US" sz="1900" b="1" dirty="0">
                <a:latin typeface="BIZ UDPゴシック" panose="020B0400000000000000" pitchFamily="50" charset="-128"/>
                <a:ea typeface="BIZ UDPゴシック" panose="020B0400000000000000" pitchFamily="50" charset="-128"/>
              </a:rPr>
              <a:t>の方から学んでみませんか？</a:t>
            </a:r>
            <a:endParaRPr kumimoji="1" lang="en-US" altLang="ja-JP" sz="1900" b="1" dirty="0">
              <a:latin typeface="BIZ UDPゴシック" panose="020B0400000000000000" pitchFamily="50" charset="-128"/>
              <a:ea typeface="BIZ UDPゴシック" panose="020B0400000000000000" pitchFamily="50" charset="-128"/>
            </a:endParaRPr>
          </a:p>
          <a:p>
            <a:r>
              <a:rPr lang="ja-JP" altLang="en-US" sz="1900" b="1" dirty="0">
                <a:latin typeface="BIZ UDPゴシック" panose="020B0400000000000000" pitchFamily="50" charset="-128"/>
                <a:ea typeface="BIZ UDPゴシック" panose="020B0400000000000000" pitchFamily="50" charset="-128"/>
              </a:rPr>
              <a:t>歩行などの適度な運動は認知症予防につながります。これからもご自身の足で歩き続けるためのヒントを教えていただきましょう！</a:t>
            </a:r>
            <a:endParaRPr lang="en-US" altLang="ja-JP" sz="1900" b="1" dirty="0">
              <a:latin typeface="BIZ UDPゴシック" panose="020B0400000000000000" pitchFamily="50" charset="-128"/>
              <a:ea typeface="BIZ UDPゴシック" panose="020B0400000000000000" pitchFamily="50" charset="-128"/>
            </a:endParaRPr>
          </a:p>
          <a:p>
            <a:r>
              <a:rPr lang="ja-JP" altLang="en-US" sz="1900" b="1" dirty="0">
                <a:latin typeface="BIZ UDPゴシック" panose="020B0400000000000000" pitchFamily="50" charset="-128"/>
                <a:ea typeface="BIZ UDPゴシック" panose="020B0400000000000000" pitchFamily="50" charset="-128"/>
              </a:rPr>
              <a:t>他にも安心生活をサポートする福祉用具があります。</a:t>
            </a:r>
            <a:endParaRPr lang="en-US" altLang="ja-JP" sz="1900" b="1" dirty="0">
              <a:latin typeface="BIZ UDPゴシック" panose="020B0400000000000000" pitchFamily="50" charset="-128"/>
              <a:ea typeface="BIZ UDPゴシック" panose="020B0400000000000000" pitchFamily="50" charset="-128"/>
            </a:endParaRPr>
          </a:p>
        </p:txBody>
      </p:sp>
      <p:pic>
        <p:nvPicPr>
          <p:cNvPr id="18" name="図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271048" y="1822667"/>
            <a:ext cx="1295316" cy="1349331"/>
          </a:xfrm>
          <a:prstGeom prst="rect">
            <a:avLst/>
          </a:prstGeom>
        </p:spPr>
      </p:pic>
      <p:sp>
        <p:nvSpPr>
          <p:cNvPr id="22" name="角丸四角形 8">
            <a:extLst>
              <a:ext uri="{FF2B5EF4-FFF2-40B4-BE49-F238E27FC236}">
                <a16:creationId xmlns:a16="http://schemas.microsoft.com/office/drawing/2014/main" id="{A44FB273-C749-427A-8988-C38945197A82}"/>
              </a:ext>
            </a:extLst>
          </p:cNvPr>
          <p:cNvSpPr/>
          <p:nvPr/>
        </p:nvSpPr>
        <p:spPr>
          <a:xfrm>
            <a:off x="7321805" y="4713200"/>
            <a:ext cx="2557036" cy="1922411"/>
          </a:xfrm>
          <a:prstGeom prst="round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b="1" dirty="0">
              <a:solidFill>
                <a:schemeClr val="tx1">
                  <a:lumMod val="75000"/>
                  <a:lumOff val="25000"/>
                </a:schemeClr>
              </a:solidFill>
            </a:endParaRPr>
          </a:p>
          <a:p>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lang="en-US" altLang="ja-JP" b="1"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lang="en-US" altLang="ja-JP" b="1" dirty="0">
              <a:solidFill>
                <a:schemeClr val="bg1"/>
              </a:solidFill>
              <a:effectLst>
                <a:glow rad="63500">
                  <a:schemeClr val="accent6">
                    <a:satMod val="175000"/>
                    <a:alpha val="40000"/>
                  </a:schemeClr>
                </a:glow>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r>
              <a:rPr lang="ja-JP" altLang="en-US" b="1" dirty="0">
                <a:solidFill>
                  <a:srgbClr val="BE128D"/>
                </a:solidFill>
                <a:effectLst>
                  <a:glow rad="63500">
                    <a:schemeClr val="accent6">
                      <a:satMod val="175000"/>
                      <a:alpha val="40000"/>
                    </a:schemeClr>
                  </a:glow>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オレンジカフェ</a:t>
            </a:r>
            <a:r>
              <a:rPr kumimoji="1" lang="ja-JP" altLang="en-US"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rPr>
              <a:t>とは</a:t>
            </a:r>
            <a:endParaRPr kumimoji="1" lang="en-US" altLang="ja-JP" b="1" dirty="0">
              <a:solidFill>
                <a:schemeClr val="tx1"/>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endParaRPr>
          </a:p>
          <a:p>
            <a:endParaRPr kumimoji="1" lang="en-US" altLang="ja-JP" dirty="0">
              <a:solidFill>
                <a:schemeClr val="tx1">
                  <a:lumMod val="75000"/>
                  <a:lumOff val="25000"/>
                </a:schemeClr>
              </a:solidFill>
              <a:latin typeface="BIZ UDPゴシック" panose="020B0400000000000000" pitchFamily="50" charset="-128"/>
              <a:ea typeface="BIZ UDPゴシック" panose="020B0400000000000000"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認知症の人やその家族、</a:t>
            </a:r>
            <a:endParaRPr lang="en-US" altLang="ja-JP"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認知症に関心のある方の</a:t>
            </a:r>
            <a:endParaRPr lang="en-US" altLang="ja-JP"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相談に応じるとともに、</a:t>
            </a:r>
            <a:endParaRPr lang="en-US" altLang="ja-JP"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r>
              <a:rPr lang="ja-JP" altLang="en-US" sz="1400" b="1"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rPr>
              <a:t>　交流を楽しむ場です。</a:t>
            </a:r>
            <a:endParaRPr lang="en-US" altLang="ja-JP" sz="1400" dirty="0">
              <a:solidFill>
                <a:schemeClr val="tx1"/>
              </a:solidFill>
              <a:latin typeface="BIZ UDPゴシック" panose="020B0400000000000000" pitchFamily="50" charset="-128"/>
              <a:ea typeface="BIZ UDPゴシック" panose="020B0400000000000000" pitchFamily="50" charset="-128"/>
              <a:cs typeface="メイリオ" panose="020B0604030504040204" pitchFamily="50" charset="-128"/>
            </a:endParaRPr>
          </a:p>
          <a:p>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図 22">
            <a:extLst>
              <a:ext uri="{FF2B5EF4-FFF2-40B4-BE49-F238E27FC236}">
                <a16:creationId xmlns:a16="http://schemas.microsoft.com/office/drawing/2014/main" id="{A1BB7E77-E019-4752-943B-C771914D288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01397" y="3577707"/>
            <a:ext cx="734819" cy="1108879"/>
          </a:xfrm>
          <a:prstGeom prst="rect">
            <a:avLst/>
          </a:prstGeom>
        </p:spPr>
      </p:pic>
    </p:spTree>
    <p:extLst>
      <p:ext uri="{BB962C8B-B14F-4D97-AF65-F5344CB8AC3E}">
        <p14:creationId xmlns:p14="http://schemas.microsoft.com/office/powerpoint/2010/main" val="4166796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2451</TotalTime>
  <Words>241</Words>
  <Application>Microsoft Office PowerPoint</Application>
  <PresentationFormat>A4 210 x 297 mm</PresentationFormat>
  <Paragraphs>42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HGP創英角ﾎﾟｯﾌﾟ体</vt:lpstr>
      <vt:lpstr>HG丸ｺﾞｼｯｸM-PRO</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オリンピック選手に学ぶ！ ノルディックウォーキング 1日体験講座</dc:title>
  <dc:creator>Ishibashi</dc:creator>
  <cp:lastModifiedBy>shiba-fureai</cp:lastModifiedBy>
  <cp:revision>366</cp:revision>
  <cp:lastPrinted>2024-06-08T00:20:43Z</cp:lastPrinted>
  <dcterms:created xsi:type="dcterms:W3CDTF">2015-06-16T14:50:00Z</dcterms:created>
  <dcterms:modified xsi:type="dcterms:W3CDTF">2024-06-08T06:04:09Z</dcterms:modified>
</cp:coreProperties>
</file>