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906000" cy="6858000" type="A4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198B4D04-D424-4A9F-A69C-DA5D564D140C}">
          <p14:sldIdLst/>
        </p14:section>
        <p14:section name="タイトルなしのセクション" id="{4BAAB883-367F-49E6-95B2-CB7250A88478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006600"/>
    <a:srgbClr val="FF9933"/>
    <a:srgbClr val="FF9900"/>
    <a:srgbClr val="FFFFCC"/>
    <a:srgbClr val="FFFF99"/>
    <a:srgbClr val="BE128D"/>
    <a:srgbClr val="FFFF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0" autoAdjust="0"/>
    <p:restoredTop sz="87269" autoAdjust="0"/>
  </p:normalViewPr>
  <p:slideViewPr>
    <p:cSldViewPr>
      <p:cViewPr varScale="1">
        <p:scale>
          <a:sx n="101" d="100"/>
          <a:sy n="101" d="100"/>
        </p:scale>
        <p:origin x="114" y="11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36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4302401" cy="340157"/>
          </a:xfrm>
          <a:prstGeom prst="rect">
            <a:avLst/>
          </a:prstGeom>
        </p:spPr>
        <p:txBody>
          <a:bodyPr vert="horz" lIns="92069" tIns="46034" rIns="92069" bIns="460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1898" y="3"/>
            <a:ext cx="4302400" cy="340157"/>
          </a:xfrm>
          <a:prstGeom prst="rect">
            <a:avLst/>
          </a:prstGeom>
        </p:spPr>
        <p:txBody>
          <a:bodyPr vert="horz" lIns="92069" tIns="46034" rIns="92069" bIns="46034" rtlCol="0"/>
          <a:lstStyle>
            <a:lvl1pPr algn="r">
              <a:defRPr sz="1200"/>
            </a:lvl1pPr>
          </a:lstStyle>
          <a:p>
            <a:fld id="{B4EB71D8-2272-4091-BE12-29923209D719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6456427"/>
            <a:ext cx="4302401" cy="340157"/>
          </a:xfrm>
          <a:prstGeom prst="rect">
            <a:avLst/>
          </a:prstGeom>
        </p:spPr>
        <p:txBody>
          <a:bodyPr vert="horz" lIns="92069" tIns="46034" rIns="92069" bIns="460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1898" y="6456427"/>
            <a:ext cx="4302400" cy="340157"/>
          </a:xfrm>
          <a:prstGeom prst="rect">
            <a:avLst/>
          </a:prstGeom>
        </p:spPr>
        <p:txBody>
          <a:bodyPr vert="horz" lIns="92069" tIns="46034" rIns="92069" bIns="46034" rtlCol="0" anchor="b"/>
          <a:lstStyle>
            <a:lvl1pPr algn="r">
              <a:defRPr sz="1200"/>
            </a:lvl1pPr>
          </a:lstStyle>
          <a:p>
            <a:fld id="{06543EF3-BAC7-4F4F-BA12-013F9AC76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329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277" cy="341246"/>
          </a:xfrm>
          <a:prstGeom prst="rect">
            <a:avLst/>
          </a:prstGeom>
        </p:spPr>
        <p:txBody>
          <a:bodyPr vert="horz" lIns="92069" tIns="46034" rIns="92069" bIns="460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170" y="1"/>
            <a:ext cx="4302874" cy="341246"/>
          </a:xfrm>
          <a:prstGeom prst="rect">
            <a:avLst/>
          </a:prstGeom>
        </p:spPr>
        <p:txBody>
          <a:bodyPr vert="horz" lIns="92069" tIns="46034" rIns="92069" bIns="46034" rtlCol="0"/>
          <a:lstStyle>
            <a:lvl1pPr algn="r">
              <a:defRPr sz="1200"/>
            </a:lvl1pPr>
          </a:lstStyle>
          <a:p>
            <a:fld id="{5FF45026-5CA6-4984-88D2-833CBC4E2AE6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8350" y="849313"/>
            <a:ext cx="3311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69" tIns="46034" rIns="92069" bIns="460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462" y="3271472"/>
            <a:ext cx="7941310" cy="2677096"/>
          </a:xfrm>
          <a:prstGeom prst="rect">
            <a:avLst/>
          </a:prstGeom>
        </p:spPr>
        <p:txBody>
          <a:bodyPr vert="horz" lIns="92069" tIns="46034" rIns="92069" bIns="460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429"/>
            <a:ext cx="4301277" cy="341246"/>
          </a:xfrm>
          <a:prstGeom prst="rect">
            <a:avLst/>
          </a:prstGeom>
        </p:spPr>
        <p:txBody>
          <a:bodyPr vert="horz" lIns="92069" tIns="46034" rIns="92069" bIns="460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170" y="6456429"/>
            <a:ext cx="4302874" cy="341246"/>
          </a:xfrm>
          <a:prstGeom prst="rect">
            <a:avLst/>
          </a:prstGeom>
        </p:spPr>
        <p:txBody>
          <a:bodyPr vert="horz" lIns="92069" tIns="46034" rIns="92069" bIns="46034" rtlCol="0" anchor="b"/>
          <a:lstStyle>
            <a:lvl1pPr algn="r">
              <a:defRPr sz="1200"/>
            </a:lvl1pPr>
          </a:lstStyle>
          <a:p>
            <a:fld id="{B554DDFB-E02D-4F86-97A7-D760F6E0C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1406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4DDFB-E02D-4F86-97A7-D760F6E0C0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563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4FFF-3158-4685-BED2-6DB0C8A52199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FC2-D6DA-4FCF-A367-430AD3617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21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4FFF-3158-4685-BED2-6DB0C8A52199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FC2-D6DA-4FCF-A367-430AD3617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64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7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4FFF-3158-4685-BED2-6DB0C8A52199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FC2-D6DA-4FCF-A367-430AD3617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30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4FFF-3158-4685-BED2-6DB0C8A52199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FC2-D6DA-4FCF-A367-430AD3617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29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4FFF-3158-4685-BED2-6DB0C8A52199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FC2-D6DA-4FCF-A367-430AD3617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45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4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4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4FFF-3158-4685-BED2-6DB0C8A52199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FC2-D6DA-4FCF-A367-430AD3617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0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4FFF-3158-4685-BED2-6DB0C8A52199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FC2-D6DA-4FCF-A367-430AD3617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81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4FFF-3158-4685-BED2-6DB0C8A52199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FC2-D6DA-4FCF-A367-430AD3617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021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4FFF-3158-4685-BED2-6DB0C8A52199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FC2-D6DA-4FCF-A367-430AD3617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46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4FFF-3158-4685-BED2-6DB0C8A52199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FC2-D6DA-4FCF-A367-430AD3617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32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4FFF-3158-4685-BED2-6DB0C8A52199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41FC2-D6DA-4FCF-A367-430AD3617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74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04FFF-3158-4685-BED2-6DB0C8A52199}" type="datetimeFigureOut">
              <a:rPr kumimoji="1" lang="ja-JP" altLang="en-US" smtClean="0"/>
              <a:t>2022/3/16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41FC2-D6DA-4FCF-A367-430AD3617F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10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コンテンツ プレースホルダー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953" y="-67298"/>
            <a:ext cx="5037846" cy="3482815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36" y="-67297"/>
            <a:ext cx="4918495" cy="3482815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31601" y="3546108"/>
            <a:ext cx="9603091" cy="4626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u="sng" spc="300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日時</a:t>
            </a:r>
            <a:r>
              <a:rPr lang="en-US" altLang="ja-JP" sz="3200" b="1" u="sng" spc="300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:4</a:t>
            </a:r>
            <a:r>
              <a:rPr lang="ja-JP" altLang="en-US" sz="3200" b="1" u="sng" spc="300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3200" b="1" u="sng" spc="300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3200" b="1" u="sng" spc="300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sz="3200" b="1" u="sng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（月）午後</a:t>
            </a:r>
            <a:r>
              <a:rPr lang="en-US" altLang="ja-JP" sz="3200" b="1" u="sng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3200" b="1" u="sng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時～</a:t>
            </a:r>
            <a:r>
              <a:rPr lang="en-US" altLang="ja-JP" sz="3200" b="1" u="sng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3200" b="1" u="sng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</a:t>
            </a:r>
            <a:endParaRPr lang="en-US" altLang="ja-JP" sz="3200" b="1" u="sng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1000"/>
              </a:spcBef>
            </a:pPr>
            <a:r>
              <a:rPr lang="ja-JP" altLang="en-US" sz="24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会場：神明いきいきプラザ　</a:t>
            </a:r>
            <a:r>
              <a:rPr lang="en-US" altLang="ja-JP" sz="24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24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階　集会室</a:t>
            </a:r>
            <a:r>
              <a:rPr lang="en-US" altLang="ja-JP" sz="24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lang="ja-JP" altLang="en-US" sz="2400" b="1" dirty="0">
                <a:ln w="952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2400" b="1" dirty="0">
              <a:ln w="9525">
                <a:solidFill>
                  <a:schemeClr val="tx1">
                    <a:lumMod val="75000"/>
                    <a:lumOff val="25000"/>
                  </a:schemeClr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●参加費：無料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●定　員：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【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先着順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>
              <a:spcBef>
                <a:spcPts val="600"/>
              </a:spcBef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●申込み先：芝地区高齢者相談センター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400"/>
              </a:spcBef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</a:t>
            </a:r>
            <a:r>
              <a:rPr lang="ja-JP" altLang="en-US" sz="20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☎０３</a:t>
            </a:r>
            <a:r>
              <a:rPr lang="en-US" altLang="ja-JP" sz="20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20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５２３２</a:t>
            </a:r>
            <a:r>
              <a:rPr lang="en-US" altLang="ja-JP" sz="20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-</a:t>
            </a:r>
            <a:r>
              <a:rPr lang="ja-JP" altLang="en-US" sz="20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０８４０</a:t>
            </a:r>
            <a:endParaRPr lang="en-US" altLang="ja-JP" sz="20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◆締め切り：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日（金）まで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u="sng" spc="3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spc="3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spc="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</a:t>
            </a:r>
            <a:endParaRPr lang="en-US" altLang="ja-JP" sz="1600" b="1" u="sng" spc="3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  　</a:t>
            </a:r>
            <a:endParaRPr kumimoji="1"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012" y="1124700"/>
            <a:ext cx="1151169" cy="194480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-21536" y="6193061"/>
            <a:ext cx="4727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主催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芝地区高齢者相談センター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共催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神明いきいきプラザ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　　　　港区社会福祉協議会</a:t>
            </a:r>
          </a:p>
        </p:txBody>
      </p:sp>
      <p:pic>
        <p:nvPicPr>
          <p:cNvPr id="28" name="Picture 2" descr="\\LS-WVLE60\shimmei-share\05広報\08素材\地図・交通アクセス\プラザ神明map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739" y="4664306"/>
            <a:ext cx="2268980" cy="2000950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2631304" y="1205102"/>
            <a:ext cx="279250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講演後に相談ごとや質問にお答えする時間を設けています。</a:t>
            </a:r>
            <a:endParaRPr lang="en-US" altLang="ja-JP" sz="1400" dirty="0">
              <a:solidFill>
                <a:schemeClr val="accent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accent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管理栄養士や看護師（高齢者相談センター相談員）がお伺いします。どうぞお気軽にご参加、ご相談ください。</a:t>
            </a:r>
            <a:endParaRPr lang="en-US" altLang="ja-JP" sz="1400" dirty="0">
              <a:solidFill>
                <a:schemeClr val="accent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accent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b="1" dirty="0">
              <a:solidFill>
                <a:schemeClr val="accent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394CEB0-BA3B-4392-92AF-C048555A13AB}"/>
              </a:ext>
            </a:extLst>
          </p:cNvPr>
          <p:cNvSpPr txBox="1"/>
          <p:nvPr/>
        </p:nvSpPr>
        <p:spPr>
          <a:xfrm>
            <a:off x="10669274" y="1291762"/>
            <a:ext cx="14522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マスク着用、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手指消毒、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三密を避ける等の感染予防対策をお願いしています。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3825" y="1511169"/>
            <a:ext cx="9131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dirty="0">
              <a:ln w="0"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96148" y="-47953"/>
            <a:ext cx="7745802" cy="2115964"/>
          </a:xfrm>
          <a:prstGeom prst="rect">
            <a:avLst/>
          </a:prstGeom>
          <a:solidFill>
            <a:schemeClr val="bg1">
              <a:alpha val="69804"/>
            </a:schemeClr>
          </a:solidFill>
          <a:effectLst>
            <a:softEdge rad="31750"/>
          </a:effectLst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神明</a:t>
            </a:r>
            <a:r>
              <a:rPr lang="en-US" altLang="ja-JP" sz="2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de</a:t>
            </a:r>
            <a:r>
              <a:rPr lang="ja-JP" altLang="en-US" sz="2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オレンジカフェ</a:t>
            </a:r>
            <a:endParaRPr lang="en-US" altLang="ja-JP" sz="2800" b="1" dirty="0">
              <a:ln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4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　レッツ♪コグニサイズ♪</a:t>
            </a:r>
            <a:endParaRPr lang="en-US" altLang="ja-JP" sz="4400" b="1" dirty="0">
              <a:ln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36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＆ミニ講話</a:t>
            </a:r>
            <a:r>
              <a:rPr lang="en-US" altLang="ja-JP" sz="36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lang="ja-JP" altLang="en-US" sz="36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私の居場所づくり</a:t>
            </a:r>
            <a:r>
              <a:rPr lang="en-US" altLang="ja-JP" sz="3600" b="1" dirty="0">
                <a:ln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endParaRPr lang="en-US" altLang="ja-JP" sz="3600" b="1" dirty="0">
              <a:ln>
                <a:solidFill>
                  <a:schemeClr val="bg1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b="1" dirty="0">
              <a:ln>
                <a:solidFill>
                  <a:schemeClr val="bg1"/>
                </a:solidFill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角丸四角形 8">
            <a:extLst>
              <a:ext uri="{FF2B5EF4-FFF2-40B4-BE49-F238E27FC236}">
                <a16:creationId xmlns:a16="http://schemas.microsoft.com/office/drawing/2014/main" id="{17C6DBB7-D5A4-4CE8-82DD-E171A149DB23}"/>
              </a:ext>
            </a:extLst>
          </p:cNvPr>
          <p:cNvSpPr/>
          <p:nvPr/>
        </p:nvSpPr>
        <p:spPr>
          <a:xfrm>
            <a:off x="7488340" y="4664307"/>
            <a:ext cx="2317083" cy="1986508"/>
          </a:xfrm>
          <a:prstGeom prst="roundRect">
            <a:avLst/>
          </a:prstGeom>
          <a:solidFill>
            <a:srgbClr val="FF9933">
              <a:alpha val="69804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endParaRPr lang="en-US" altLang="ja-JP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altLang="ja-JP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・講座終了後、高齢者相談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センター職員による個別相談をご希望の方はお申し出ください。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・感染予防のため手指消毒及びマスク着用をお願い致します。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・飲み物は各自ご用意ください。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ja-JP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4" name="Picture 4">
            <a:extLst>
              <a:ext uri="{FF2B5EF4-FFF2-40B4-BE49-F238E27FC236}">
                <a16:creationId xmlns:a16="http://schemas.microsoft.com/office/drawing/2014/main" id="{F6C045F4-1A86-401C-A3D9-3A98A8C8E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41950" y="6244543"/>
            <a:ext cx="1012062" cy="85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角丸四角形 15"/>
          <p:cNvSpPr/>
          <p:nvPr/>
        </p:nvSpPr>
        <p:spPr>
          <a:xfrm>
            <a:off x="916680" y="2068011"/>
            <a:ext cx="7880546" cy="131843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35617" y="1818510"/>
            <a:ext cx="792268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dirty="0"/>
          </a:p>
          <a:p>
            <a:r>
              <a:rPr lang="ja-JP" altLang="en-US" dirty="0"/>
              <a:t>簡単な運動と認知課題（しりとりや計算など）を同時に行う</a:t>
            </a:r>
            <a:r>
              <a:rPr lang="ja-JP" altLang="en-US" dirty="0">
                <a:solidFill>
                  <a:srgbClr val="FF6600"/>
                </a:solidFill>
              </a:rPr>
              <a:t>“</a:t>
            </a:r>
            <a:r>
              <a:rPr lang="ja-JP" altLang="en-US" b="1" dirty="0">
                <a:solidFill>
                  <a:srgbClr val="FF6600"/>
                </a:solidFill>
              </a:rPr>
              <a:t>コグニサイズ</a:t>
            </a:r>
            <a:r>
              <a:rPr lang="ja-JP" altLang="en-US" dirty="0">
                <a:solidFill>
                  <a:srgbClr val="FF6600"/>
                </a:solidFill>
              </a:rPr>
              <a:t>” </a:t>
            </a:r>
            <a:r>
              <a:rPr lang="ja-JP" altLang="en-US" dirty="0"/>
              <a:t>。</a:t>
            </a:r>
            <a:endParaRPr lang="en-US" altLang="ja-JP" dirty="0"/>
          </a:p>
          <a:p>
            <a:pPr>
              <a:spcAft>
                <a:spcPts val="600"/>
              </a:spcAft>
            </a:pPr>
            <a:r>
              <a:rPr lang="ja-JP" altLang="en-US" dirty="0"/>
              <a:t>皆で一緒に、間違えて笑って、試行錯誤しながら楽しんで行いましょう！</a:t>
            </a:r>
            <a:endParaRPr lang="en-US" altLang="ja-JP" dirty="0"/>
          </a:p>
          <a:p>
            <a:r>
              <a:rPr lang="ja-JP" altLang="en-US" dirty="0"/>
              <a:t>また、地域の支え合い活動を支援している港社協の生活支援コーディネーターが</a:t>
            </a:r>
            <a:r>
              <a:rPr lang="ja-JP" altLang="en-US" dirty="0">
                <a:solidFill>
                  <a:srgbClr val="FF6600"/>
                </a:solidFill>
              </a:rPr>
              <a:t>“</a:t>
            </a:r>
            <a:r>
              <a:rPr lang="ja-JP" altLang="en-US" b="1" dirty="0">
                <a:solidFill>
                  <a:srgbClr val="FF6600"/>
                </a:solidFill>
              </a:rPr>
              <a:t>私の居場所づくり</a:t>
            </a:r>
            <a:r>
              <a:rPr lang="ja-JP" altLang="en-US" dirty="0">
                <a:solidFill>
                  <a:srgbClr val="FF6600"/>
                </a:solidFill>
              </a:rPr>
              <a:t>”</a:t>
            </a:r>
            <a:r>
              <a:rPr lang="ja-JP" altLang="en-US" dirty="0"/>
              <a:t>についてお話してくださいます。</a:t>
            </a:r>
            <a:endParaRPr lang="en-US" altLang="ja-JP" dirty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621" y="7161523"/>
            <a:ext cx="1096364" cy="1142083"/>
          </a:xfrm>
          <a:prstGeom prst="rect">
            <a:avLst/>
          </a:prstGeom>
        </p:spPr>
      </p:pic>
      <p:sp>
        <p:nvSpPr>
          <p:cNvPr id="19" name="角丸四角形 18"/>
          <p:cNvSpPr/>
          <p:nvPr/>
        </p:nvSpPr>
        <p:spPr>
          <a:xfrm>
            <a:off x="7596823" y="3467829"/>
            <a:ext cx="2165096" cy="1258206"/>
          </a:xfrm>
          <a:prstGeom prst="round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　　</a:t>
            </a:r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オレンジカフェ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とは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…</a:t>
            </a:r>
          </a:p>
          <a:p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認知症初期の人やその家族、また認知症予防に関心のある人を対象に、身近な地域で相談や交流ができる場として設けている場です。</a:t>
            </a:r>
          </a:p>
        </p:txBody>
      </p:sp>
    </p:spTree>
    <p:extLst>
      <p:ext uri="{BB962C8B-B14F-4D97-AF65-F5344CB8AC3E}">
        <p14:creationId xmlns:p14="http://schemas.microsoft.com/office/powerpoint/2010/main" val="416679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2348</TotalTime>
  <Words>305</Words>
  <Application>Microsoft Office PowerPoint</Application>
  <PresentationFormat>A4 210 x 297 mm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オリンピック選手に学ぶ！ ノルディックウォーキング 1日体験講座</dc:title>
  <dc:creator>Ishibashi</dc:creator>
  <cp:lastModifiedBy>芝包括</cp:lastModifiedBy>
  <cp:revision>340</cp:revision>
  <cp:lastPrinted>2022-03-16T07:58:11Z</cp:lastPrinted>
  <dcterms:created xsi:type="dcterms:W3CDTF">2015-06-16T14:50:00Z</dcterms:created>
  <dcterms:modified xsi:type="dcterms:W3CDTF">2022-03-16T07:59:47Z</dcterms:modified>
</cp:coreProperties>
</file>